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consolat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Inconsolata-bold.fntdata"/><Relationship Id="rId12" Type="http://schemas.openxmlformats.org/officeDocument/2006/relationships/slide" Target="slides/slide7.xml"/><Relationship Id="rId23" Type="http://schemas.openxmlformats.org/officeDocument/2006/relationships/font" Target="fonts/Inconsolat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27327400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27327400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6e79ecb7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c6e79ecb7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6e79ecb7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6e79ecb7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6e79ecb7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c6e79ecb7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6e79ecb7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6e79ecb7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6e79ecb7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6e79ecb7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6e79ecb71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6e79ecb71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6e79ecb71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6e79ecb7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6e79ecb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6e79ecb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c66f62ed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c66f62ed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66f62ed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c66f62ed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6e79ecb71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c6e79ecb7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6e79ecb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6e79ecb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c6e79ecb7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c6e79ecb7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6e79ecb7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6e79ecb7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c6e79ecb7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c6e79ecb7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6e79ecb7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c6e79ecb7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5" Type="http://schemas.openxmlformats.org/officeDocument/2006/relationships/image" Target="../media/image50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https://www.kaggle.com/datasets/jiashenliu/515k-hotel-reviews-data-in-europ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5. Segmentazione Hotel (K-Means Clustering)</a:t>
            </a:r>
            <a:endParaRPr b="1" sz="1618">
              <a:solidFill>
                <a:schemeClr val="lt1"/>
              </a:solidFill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7875"/>
            <a:ext cx="4473324" cy="18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56150"/>
            <a:ext cx="6304051" cy="20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6">
            <a:alphaModFix/>
          </a:blip>
          <a:srcRect b="4020" l="6331" r="0" t="13430"/>
          <a:stretch/>
        </p:blipFill>
        <p:spPr>
          <a:xfrm>
            <a:off x="2967475" y="3345450"/>
            <a:ext cx="1117075" cy="3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100638"/>
            <a:ext cx="4571999" cy="16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6519250" y="756150"/>
            <a:ext cx="2044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Grafico interattivo per l’esplorazione delle performance dei cluster, con possibilità di scegliere le caratteristiche da confrontare.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6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Migliori Hotel per Nazione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680550"/>
            <a:ext cx="43167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Identificare le eccellenze alberghiere suddivise per paese.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</a:t>
            </a:r>
            <a:r>
              <a:rPr lang="it" sz="1100">
                <a:solidFill>
                  <a:schemeClr val="lt1"/>
                </a:solidFill>
              </a:rPr>
              <a:t>rdinamento alfabetico predefinito per nazione, modificabile dall’utente.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Mappa geografica dettagliata con posizioni estrapolate dalle coordinate degli hotel.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300" y="1"/>
            <a:ext cx="4515700" cy="28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300" y="2812308"/>
            <a:ext cx="4515700" cy="233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50" y="2828761"/>
            <a:ext cx="2920151" cy="19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7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Locals vs Tourists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756150"/>
            <a:ext cx="47736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Analizzare la differenza di percezione tra chi visita il proprio paese (Local) e chi viene dall’estero (Tourist).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Identificazione di ”</a:t>
            </a:r>
            <a:r>
              <a:rPr b="1" lang="it" sz="1100">
                <a:solidFill>
                  <a:schemeClr val="lt1"/>
                </a:solidFill>
              </a:rPr>
              <a:t>Trappole per turisti</a:t>
            </a:r>
            <a:r>
              <a:rPr lang="it" sz="1100">
                <a:solidFill>
                  <a:schemeClr val="lt1"/>
                </a:solidFill>
              </a:rPr>
              <a:t>” o ”</a:t>
            </a:r>
            <a:r>
              <a:rPr b="1" lang="it" sz="1100">
                <a:solidFill>
                  <a:schemeClr val="lt1"/>
                </a:solidFill>
              </a:rPr>
              <a:t>Preferiti dai locali</a:t>
            </a:r>
            <a:r>
              <a:rPr lang="it" sz="1100">
                <a:solidFill>
                  <a:schemeClr val="lt1"/>
                </a:solidFill>
              </a:rPr>
              <a:t>” (hotel che potrebbero offrire un’esperienza più autentica).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2625"/>
            <a:ext cx="3856784" cy="1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275" y="0"/>
            <a:ext cx="3953727" cy="26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63750"/>
            <a:ext cx="4566226" cy="15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0275" y="2679429"/>
            <a:ext cx="3925126" cy="246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8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Stagionale &amp; Target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680550"/>
            <a:ext cx="8151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Analizzare come varia il gradimento e individuare gli hotel migliori in base alla stagione e al tipo di viaggio (Leisure/Business/Solo/Family/Group/Couple).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5749" l="0" r="0" t="0"/>
          <a:stretch/>
        </p:blipFill>
        <p:spPr>
          <a:xfrm>
            <a:off x="3332137" y="1290150"/>
            <a:ext cx="3126026" cy="116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350" y="1290149"/>
            <a:ext cx="2510654" cy="12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6">
            <a:alphaModFix/>
          </a:blip>
          <a:srcRect b="11363" l="0" r="0" t="0"/>
          <a:stretch/>
        </p:blipFill>
        <p:spPr>
          <a:xfrm>
            <a:off x="30925" y="1290150"/>
            <a:ext cx="3126023" cy="11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2725" y="2781950"/>
            <a:ext cx="3592925" cy="17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2690150"/>
            <a:ext cx="4385692" cy="14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164375"/>
            <a:ext cx="5361633" cy="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9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Durata Soggiorno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756150"/>
            <a:ext cx="38508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Analizzare la correlazione tra la durata del soggiorno (numero di notti) e il livello di soddisfazione dei clienti.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Delta</a:t>
            </a:r>
            <a:r>
              <a:rPr lang="it" sz="1100">
                <a:solidFill>
                  <a:schemeClr val="lt1"/>
                </a:solidFill>
              </a:rPr>
              <a:t>: indicatore globale delle performance (indica quanto il punteggio medio di ogni categoria di recensioni si discosta dalla media globale) 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500" y="527050"/>
            <a:ext cx="4981524" cy="15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2950" y="2227050"/>
            <a:ext cx="4141050" cy="26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02786"/>
            <a:ext cx="4162473" cy="1597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00000"/>
            <a:ext cx="4810425" cy="1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10</a:t>
            </a:r>
            <a:r>
              <a:rPr b="1" lang="it" sz="1618">
                <a:solidFill>
                  <a:schemeClr val="lt1"/>
                </a:solidFill>
              </a:rPr>
              <a:t>. </a:t>
            </a:r>
            <a:r>
              <a:rPr b="1" lang="it" sz="1618">
                <a:solidFill>
                  <a:schemeClr val="lt1"/>
                </a:solidFill>
              </a:rPr>
              <a:t>Analisi Esperienza Recensore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680550"/>
            <a:ext cx="8520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Valutare se il punteggio delle recensioni degli hotel cambia in base all’esperienza dei recensori.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Experience Gap</a:t>
            </a:r>
            <a:r>
              <a:rPr lang="it" sz="1100">
                <a:solidFill>
                  <a:schemeClr val="lt1"/>
                </a:solidFill>
              </a:rPr>
              <a:t>: differenza fra il voto medio assegnato dagli esperti  e il voto medio assegnato dai novizi. Costituisce la metrica di riferimento per valutare quanto in media i recensori esperti sono più critici dei novizi, o viceversa.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126" y="1656438"/>
            <a:ext cx="4644875" cy="31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56450"/>
            <a:ext cx="4499123" cy="177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50" y="3587075"/>
            <a:ext cx="4298949" cy="1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Possibili Sviluppi Futuri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del Testo Avanzata: </a:t>
            </a:r>
            <a:r>
              <a:rPr lang="it" sz="1500">
                <a:solidFill>
                  <a:schemeClr val="lt1"/>
                </a:solidFill>
              </a:rPr>
              <a:t>implementare modelli NLP per Sentiment Analysis sulle recensioni testuali.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Streaming</a:t>
            </a:r>
            <a:r>
              <a:rPr lang="it" sz="1500">
                <a:solidFill>
                  <a:schemeClr val="lt1"/>
                </a:solidFill>
              </a:rPr>
              <a:t>: integrare Spark Streaming per elaborare recensioni in tempo reale.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Recommendation</a:t>
            </a:r>
            <a:r>
              <a:rPr b="1" lang="it" sz="1500">
                <a:solidFill>
                  <a:schemeClr val="lt1"/>
                </a:solidFill>
              </a:rPr>
              <a:t> System</a:t>
            </a:r>
            <a:r>
              <a:rPr lang="it" sz="1500">
                <a:solidFill>
                  <a:schemeClr val="lt1"/>
                </a:solidFill>
              </a:rPr>
              <a:t>: sviluppare un sistema di raccomandazione basato sulla similarità utente-utente 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4294967295" type="title"/>
          </p:nvPr>
        </p:nvSpPr>
        <p:spPr>
          <a:xfrm>
            <a:off x="100" y="22854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Grazie per l’attenzione</a:t>
            </a:r>
            <a:endParaRPr b="1">
              <a:solidFill>
                <a:schemeClr val="lt1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Contesto di lavoro e obiettivo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L’archivio “Hotel Reviews” contiene 515.738 recensioni di hotel di lusso in Europa, raccolte da Booking.com</a:t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Ogni recensione presenta 17 campi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Formato File: csv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Dimensioni File: circa 238 MB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it" sz="1500">
                <a:solidFill>
                  <a:schemeClr val="lt1"/>
                </a:solidFill>
              </a:rPr>
              <a:t>Reperibile su: </a:t>
            </a:r>
            <a:r>
              <a:rPr lang="it" sz="15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515K Hotel Reviews Data in Europe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>
                <a:solidFill>
                  <a:schemeClr val="lt1"/>
                </a:solidFill>
              </a:rPr>
              <a:t>Obiettivo:</a:t>
            </a:r>
            <a:r>
              <a:rPr lang="it">
                <a:solidFill>
                  <a:schemeClr val="lt1"/>
                </a:solidFill>
              </a:rPr>
              <a:t> realizzare un’app interattiva che consenta di effettuare interrogazioni sul dataset per </a:t>
            </a:r>
            <a:r>
              <a:rPr b="1" lang="it">
                <a:solidFill>
                  <a:schemeClr val="lt1"/>
                </a:solidFill>
              </a:rPr>
              <a:t>estrarre insight significativi dai dati</a:t>
            </a:r>
            <a:r>
              <a:rPr lang="it">
                <a:solidFill>
                  <a:schemeClr val="lt1"/>
                </a:solidFill>
              </a:rPr>
              <a:t>, sfruttando le potenzialità di elaborazione distribuita del framework Spark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Architettura Frontend/Backend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Backend (PySpark):</a:t>
            </a:r>
            <a:r>
              <a:rPr lang="it" sz="1600">
                <a:solidFill>
                  <a:schemeClr val="lt1"/>
                </a:solidFill>
              </a:rPr>
              <a:t> la </a:t>
            </a:r>
            <a:r>
              <a:rPr b="1" lang="it" sz="1600">
                <a:solidFill>
                  <a:schemeClr val="lt1"/>
                </a:solidFill>
              </a:rPr>
              <a:t>logica di lavoro delle interrogazioni</a:t>
            </a:r>
            <a:r>
              <a:rPr lang="it" sz="1600">
                <a:solidFill>
                  <a:schemeClr val="lt1"/>
                </a:solidFill>
              </a:rPr>
              <a:t> è stata realizzata sfruttando il motore di calcolo distribuito in-memory di PySpark, cioè </a:t>
            </a:r>
            <a:r>
              <a:rPr lang="it" sz="1600">
                <a:solidFill>
                  <a:schemeClr val="lt1"/>
                </a:solidFill>
              </a:rPr>
              <a:t>le API</a:t>
            </a:r>
            <a:r>
              <a:rPr lang="it" sz="1600">
                <a:solidFill>
                  <a:schemeClr val="lt1"/>
                </a:solidFill>
              </a:rPr>
              <a:t> Python per Apache Spark, ed è contenuta nel file “queries.py”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Ogni query accetta un DataFrame Spark in input e restituisce un DataFrame Spark contenente i risultati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Altre tecnologie utilizzate: Spark MLlib, Scikit-learn (in UDF Pandas)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Frontend (Streamlit)</a:t>
            </a:r>
            <a:r>
              <a:rPr lang="it" sz="1600">
                <a:solidFill>
                  <a:schemeClr val="lt1"/>
                </a:solidFill>
              </a:rPr>
              <a:t>: l’interfaccia utente è gestita da una </a:t>
            </a:r>
            <a:r>
              <a:rPr b="1" lang="it" sz="1600">
                <a:solidFill>
                  <a:schemeClr val="lt1"/>
                </a:solidFill>
              </a:rPr>
              <a:t>web-app</a:t>
            </a:r>
            <a:r>
              <a:rPr lang="it" sz="1600">
                <a:solidFill>
                  <a:schemeClr val="lt1"/>
                </a:solidFill>
              </a:rPr>
              <a:t> interattiva realizzata con il framework Streamlit. </a:t>
            </a:r>
            <a:endParaRPr sz="1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La UI consente all’utente di selezionare un’analisi da effettuare, invoca la corrispondente funzione dal backend e infine visualizza i risultati ottenuti.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" sz="1400">
                <a:solidFill>
                  <a:schemeClr val="lt1"/>
                </a:solidFill>
              </a:rPr>
              <a:t>Altre tecnologie utilizzate: Altair e PyDeck per mappe geospaziali, Pandas per grafici interattivi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Analisi dei dati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Le query implementate esplorano diversi metodi di analisi dei dati, fra cui: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Descrittiva</a:t>
            </a:r>
            <a:r>
              <a:rPr lang="it" sz="1500">
                <a:solidFill>
                  <a:schemeClr val="lt1"/>
                </a:solidFill>
              </a:rPr>
              <a:t>: sintetizzare e riassumere caratteristiche di dati storici (metriche chiave come media e deviazione standard).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Diagnostica</a:t>
            </a:r>
            <a:r>
              <a:rPr lang="it" sz="1500">
                <a:solidFill>
                  <a:schemeClr val="lt1"/>
                </a:solidFill>
              </a:rPr>
              <a:t>: confrontare i dati, scoprire correlazioni e capire l’impatto di un fattore sull’altro (regressione) in modo da identificare le cause reali dei fenomeni osservati.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it" sz="1500">
                <a:solidFill>
                  <a:schemeClr val="lt1"/>
                </a:solidFill>
              </a:rPr>
              <a:t>Analisi Predittiva</a:t>
            </a:r>
            <a:r>
              <a:rPr lang="it" sz="1500">
                <a:solidFill>
                  <a:schemeClr val="lt1"/>
                </a:solidFill>
              </a:rPr>
              <a:t>: prevedere risultati (clustering/trend), basandosi sull’uso di algoritmi che imparano dagli schemi presenti nei dati passati per proiettarli nel futuro.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18">
                <a:solidFill>
                  <a:schemeClr val="lt1"/>
                </a:solidFill>
              </a:rPr>
              <a:t>1. Trend Recensioni (Time Series)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680550"/>
            <a:ext cx="68076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Obiettivo: Analizzare il trend temporale dei punteggi degli hotel, utilizzando la </a:t>
            </a:r>
            <a:r>
              <a:rPr b="1" lang="it" sz="1200">
                <a:solidFill>
                  <a:schemeClr val="lt1"/>
                </a:solidFill>
              </a:rPr>
              <a:t>Regressione Lineare</a:t>
            </a:r>
            <a:r>
              <a:rPr lang="it" sz="1200">
                <a:solidFill>
                  <a:schemeClr val="lt1"/>
                </a:solidFill>
              </a:rPr>
              <a:t> </a:t>
            </a:r>
            <a:r>
              <a:rPr b="1" lang="it" sz="1200">
                <a:solidFill>
                  <a:schemeClr val="lt1"/>
                </a:solidFill>
              </a:rPr>
              <a:t>Score vs Tempo</a:t>
            </a:r>
            <a:r>
              <a:rPr lang="it" sz="1200">
                <a:solidFill>
                  <a:schemeClr val="lt1"/>
                </a:solidFill>
              </a:rPr>
              <a:t>, per identificare il </a:t>
            </a:r>
            <a:r>
              <a:rPr b="1" lang="it" sz="1200">
                <a:solidFill>
                  <a:schemeClr val="lt1"/>
                </a:solidFill>
              </a:rPr>
              <a:t>trend slope</a:t>
            </a:r>
            <a:r>
              <a:rPr lang="it" sz="1200">
                <a:solidFill>
                  <a:schemeClr val="lt1"/>
                </a:solidFill>
              </a:rPr>
              <a:t> che indica quali alberghi stanno migliorando o peggiorando nel tempo.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Casi d’uso: Identificare ”</a:t>
            </a:r>
            <a:r>
              <a:rPr b="1" lang="it" sz="1200">
                <a:solidFill>
                  <a:schemeClr val="lt1"/>
                </a:solidFill>
              </a:rPr>
              <a:t>stelle nascenti</a:t>
            </a:r>
            <a:r>
              <a:rPr lang="it" sz="1200">
                <a:solidFill>
                  <a:schemeClr val="lt1"/>
                </a:solidFill>
              </a:rPr>
              <a:t>” o </a:t>
            </a:r>
            <a:r>
              <a:rPr b="1" lang="it" sz="1200">
                <a:solidFill>
                  <a:schemeClr val="lt1"/>
                </a:solidFill>
              </a:rPr>
              <a:t>hotel decadenti</a:t>
            </a:r>
            <a:r>
              <a:rPr lang="it" sz="1200">
                <a:solidFill>
                  <a:schemeClr val="lt1"/>
                </a:solidFill>
              </a:rPr>
              <a:t> nonostante un alto punteggio medio storico.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1250"/>
            <a:ext cx="4358027" cy="23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650" y="1661250"/>
            <a:ext cx="4728350" cy="230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6">
            <a:alphaModFix/>
          </a:blip>
          <a:srcRect b="29338" l="7715" r="0" t="8791"/>
          <a:stretch/>
        </p:blipFill>
        <p:spPr>
          <a:xfrm>
            <a:off x="7275450" y="393175"/>
            <a:ext cx="1868550" cy="12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63925"/>
            <a:ext cx="7818776" cy="11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2. Analisi Influenza Tag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680550"/>
            <a:ext cx="4212000" cy="23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</a:t>
            </a:r>
            <a:r>
              <a:rPr lang="it" sz="1100">
                <a:solidFill>
                  <a:schemeClr val="lt1"/>
                </a:solidFill>
              </a:rPr>
              <a:t>Determinare quali fattori (es. ”Single Room”, ”No Window”) impattano positivamente o negativamente sul punteggio che i recensori assegnano agli hotel.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Weighted Impact</a:t>
            </a:r>
            <a:r>
              <a:rPr lang="it" sz="1100">
                <a:solidFill>
                  <a:schemeClr val="lt1"/>
                </a:solidFill>
              </a:rPr>
              <a:t>: indice euristico che valuta l’impatto di un tag, pesandolo per la sua “affidabilità”, cioè premiando tag i cui voti hanno una </a:t>
            </a:r>
            <a:r>
              <a:rPr b="1" lang="it" sz="1100">
                <a:solidFill>
                  <a:schemeClr val="lt1"/>
                </a:solidFill>
              </a:rPr>
              <a:t>deviazione standard bassa</a:t>
            </a:r>
            <a:r>
              <a:rPr lang="it" sz="1100">
                <a:solidFill>
                  <a:schemeClr val="lt1"/>
                </a:solidFill>
              </a:rPr>
              <a:t> e una </a:t>
            </a:r>
            <a:r>
              <a:rPr b="1" lang="it" sz="1100">
                <a:solidFill>
                  <a:schemeClr val="lt1"/>
                </a:solidFill>
              </a:rPr>
              <a:t>frequenza alta</a:t>
            </a:r>
            <a:r>
              <a:rPr lang="it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Impact = Average Score - Global Average</a:t>
            </a:r>
            <a:endParaRPr sz="11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Reliability Index = (1 / (StdDev + 0.1)) * log(Count)</a:t>
            </a:r>
            <a:endParaRPr sz="11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Weighted Impact = Impact * Reliability Index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775" y="0"/>
            <a:ext cx="4620224" cy="262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763" y="2599225"/>
            <a:ext cx="4620237" cy="25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b="0" l="8332" r="0" t="6252"/>
          <a:stretch/>
        </p:blipFill>
        <p:spPr>
          <a:xfrm>
            <a:off x="2712900" y="4090250"/>
            <a:ext cx="1810800" cy="10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886950"/>
            <a:ext cx="4523700" cy="1203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4150"/>
            <a:ext cx="85206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3. </a:t>
            </a:r>
            <a:r>
              <a:rPr b="1" lang="it" sz="1618">
                <a:solidFill>
                  <a:schemeClr val="lt1"/>
                </a:solidFill>
              </a:rPr>
              <a:t>Analisi Bias Nazionalità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756150"/>
            <a:ext cx="4046100" cy="32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Individuare, se esistono, le nazionalità che tendono a dare voti più alti o bassi rispetto alla media (potrebbero esistere </a:t>
            </a:r>
            <a:r>
              <a:rPr b="1" lang="it" sz="1100">
                <a:solidFill>
                  <a:schemeClr val="lt1"/>
                </a:solidFill>
              </a:rPr>
              <a:t>bias culturali</a:t>
            </a:r>
            <a:r>
              <a:rPr lang="it" sz="1100">
                <a:solidFill>
                  <a:schemeClr val="lt1"/>
                </a:solidFill>
              </a:rPr>
              <a:t> che influenzano l’esperienza dei clienti).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Deviation</a:t>
            </a:r>
            <a:r>
              <a:rPr lang="it" sz="1100">
                <a:solidFill>
                  <a:schemeClr val="lt1"/>
                </a:solidFill>
              </a:rPr>
              <a:t> = deviazione dal voto globale medio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Sentiment Ratio </a:t>
            </a:r>
            <a:r>
              <a:rPr lang="it" sz="1100">
                <a:solidFill>
                  <a:schemeClr val="lt1"/>
                </a:solidFill>
              </a:rPr>
              <a:t>= rapporto fra numero di parole positive e negative utilizzate nelle recensioni. Indica la </a:t>
            </a:r>
            <a:r>
              <a:rPr b="1" lang="it" sz="1100">
                <a:solidFill>
                  <a:schemeClr val="lt1"/>
                </a:solidFill>
              </a:rPr>
              <a:t>coerenza</a:t>
            </a:r>
            <a:r>
              <a:rPr lang="it" sz="1100">
                <a:solidFill>
                  <a:schemeClr val="lt1"/>
                </a:solidFill>
              </a:rPr>
              <a:t> dei recensori: chi è mediamente più </a:t>
            </a:r>
            <a:r>
              <a:rPr lang="it" sz="1100">
                <a:solidFill>
                  <a:schemeClr val="lt1"/>
                </a:solidFill>
              </a:rPr>
              <a:t>generoso </a:t>
            </a:r>
            <a:r>
              <a:rPr lang="it" sz="1100">
                <a:solidFill>
                  <a:schemeClr val="lt1"/>
                </a:solidFill>
              </a:rPr>
              <a:t>dovrebbe utilizzare più parole positive che negative, e viceversa.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Grafico </a:t>
            </a:r>
            <a:r>
              <a:rPr b="1" lang="it" sz="1100">
                <a:solidFill>
                  <a:schemeClr val="lt1"/>
                </a:solidFill>
              </a:rPr>
              <a:t>Correlazione Voto vs Positività Testo</a:t>
            </a:r>
            <a:r>
              <a:rPr b="1" lang="it" sz="1100">
                <a:solidFill>
                  <a:schemeClr val="lt1"/>
                </a:solidFill>
              </a:rPr>
              <a:t>: </a:t>
            </a:r>
            <a:r>
              <a:rPr lang="it" sz="1100">
                <a:solidFill>
                  <a:schemeClr val="lt1"/>
                </a:solidFill>
              </a:rPr>
              <a:t>consente di valutare visivamente la coerenza dei recensori per ogni nazionalità.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0"/>
            <a:ext cx="4513548" cy="262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452" y="2515950"/>
            <a:ext cx="4513549" cy="2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6">
            <a:alphaModFix/>
          </a:blip>
          <a:srcRect b="0" l="5988" r="0" t="10233"/>
          <a:stretch/>
        </p:blipFill>
        <p:spPr>
          <a:xfrm>
            <a:off x="6862250" y="4443625"/>
            <a:ext cx="810350" cy="5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46758"/>
            <a:ext cx="4630450" cy="100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4. </a:t>
            </a:r>
            <a:r>
              <a:rPr b="1" lang="it" sz="1618">
                <a:solidFill>
                  <a:schemeClr val="lt1"/>
                </a:solidFill>
              </a:rPr>
              <a:t>Analisi </a:t>
            </a:r>
            <a:r>
              <a:rPr b="1" lang="it" sz="1618">
                <a:solidFill>
                  <a:schemeClr val="lt1"/>
                </a:solidFill>
              </a:rPr>
              <a:t>Competitività</a:t>
            </a:r>
            <a:r>
              <a:rPr b="1" lang="it" sz="1618">
                <a:solidFill>
                  <a:schemeClr val="lt1"/>
                </a:solidFill>
              </a:rPr>
              <a:t> Locale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680550"/>
            <a:ext cx="4011600" cy="21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Individuare gli hotel che hanno </a:t>
            </a:r>
            <a:r>
              <a:rPr lang="it" sz="1100">
                <a:solidFill>
                  <a:schemeClr val="lt1"/>
                </a:solidFill>
              </a:rPr>
              <a:t>le performance migliori rispetto ai loro concorrenti geograficamente </a:t>
            </a:r>
            <a:r>
              <a:rPr lang="it" sz="1100">
                <a:solidFill>
                  <a:schemeClr val="lt1"/>
                </a:solidFill>
              </a:rPr>
              <a:t>più</a:t>
            </a:r>
            <a:r>
              <a:rPr lang="it" sz="1100">
                <a:solidFill>
                  <a:schemeClr val="lt1"/>
                </a:solidFill>
              </a:rPr>
              <a:t> vicini (l’utente sceglie la dimensione dell’area di vicinato).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chemeClr val="lt1"/>
                </a:solidFill>
              </a:rPr>
              <a:t>Score Delta </a:t>
            </a:r>
            <a:r>
              <a:rPr lang="it" sz="1100">
                <a:solidFill>
                  <a:schemeClr val="lt1"/>
                </a:solidFill>
              </a:rPr>
              <a:t>= differenza fra il punteggio di un hotel e il punteggio medio del suo vicinato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Distanza fra hotel calcolata con Formula di Haversine, a partire dalle coordinate geografiche.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550" y="0"/>
            <a:ext cx="4633449" cy="263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549" y="2520025"/>
            <a:ext cx="4633452" cy="262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6">
            <a:alphaModFix/>
          </a:blip>
          <a:srcRect b="0" l="6559" r="0" t="9016"/>
          <a:stretch/>
        </p:blipFill>
        <p:spPr>
          <a:xfrm>
            <a:off x="7946950" y="3335400"/>
            <a:ext cx="1197050" cy="6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92841"/>
            <a:ext cx="4510550" cy="679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430179"/>
            <a:ext cx="4510549" cy="171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669300" y="1252725"/>
            <a:ext cx="9027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Es. 1: </a:t>
            </a:r>
            <a:r>
              <a:rPr lang="it" sz="700">
                <a:solidFill>
                  <a:schemeClr val="lt1"/>
                </a:solidFill>
              </a:rPr>
              <a:t>Clustering solo per punteggio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Es. 2: Clustering con tutte le feature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75400"/>
            <a:ext cx="4571999" cy="8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26249"/>
            <a:ext cx="4571999" cy="1149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94150"/>
            <a:ext cx="85206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it" sz="1618">
                <a:solidFill>
                  <a:schemeClr val="lt1"/>
                </a:solidFill>
              </a:rPr>
              <a:t>5. Segmentazione Hotel (K-Means Clustering)</a:t>
            </a:r>
            <a:endParaRPr b="1" sz="1618">
              <a:solidFill>
                <a:schemeClr val="lt1"/>
              </a:solidFill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680550"/>
            <a:ext cx="8520600" cy="5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solidFill>
                  <a:schemeClr val="lt1"/>
                </a:solidFill>
              </a:rPr>
              <a:t>Obiettivo: Raggruppare gli hotel in cluster omogenei (utilizzando K-Means Clustering), sulla base delle seguenti feature: Punteggio Medio, Popolarità (numero recensioni), Verbosità delle recensioni, Posizione geografica, Bias di nazionalità.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421638"/>
            <a:ext cx="4811125" cy="17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26250"/>
            <a:ext cx="3449953" cy="219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1817" y="3225925"/>
            <a:ext cx="3732184" cy="19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